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7556500" cx="10693400"/>
  <p:notesSz cx="6858000" cy="9144000"/>
  <p:embeddedFontLst>
    <p:embeddedFont>
      <p:font typeface="Comfortaa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jO3GhSPFZv78ruUvAkz+6B/Nm2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Comforta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Comforta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Leslie’s slide</a:t>
            </a:r>
            <a:endParaRPr/>
          </a:p>
        </p:txBody>
      </p:sp>
      <p:sp>
        <p:nvSpPr>
          <p:cNvPr id="231" name="Google Shape;23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7b083fbe3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Leslie’s slide</a:t>
            </a:r>
            <a:endParaRPr/>
          </a:p>
        </p:txBody>
      </p:sp>
      <p:sp>
        <p:nvSpPr>
          <p:cNvPr id="238" name="Google Shape;238;g337b083fbe3_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7891899f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37891899ff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*Training- Trains multiple classification models to identify the best models. Used pipeline; scaling and splitting the data into training and testing sets.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*Testing- models are tested on the x-test. Predictions are generated using “predict” comparing it to the actual target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*Evaluation- Model performance; using accuracy score and adjusted R-suqared. Decision tree </a:t>
            </a:r>
            <a:r>
              <a:rPr lang="en-US"/>
              <a:t>yielded</a:t>
            </a:r>
            <a:r>
              <a:rPr lang="en-US"/>
              <a:t> best results </a:t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7d130b8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Leslie’s slide</a:t>
            </a:r>
            <a:endParaRPr/>
          </a:p>
        </p:txBody>
      </p:sp>
      <p:sp>
        <p:nvSpPr>
          <p:cNvPr id="223" name="Google Shape;223;g337d130b8e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7b083fbe3_4_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337b083fbe3_4_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337b083fbe3_4_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7b083fbe3_4_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337b083fbe3_4_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337b083fbe3_4_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337b083fbe3_4_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337b083fbe3_4_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7b083fbe3_4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337b083fbe3_4_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337b083fbe3_4_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337b083fbe3_4_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337b083fbe3_4_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7b083fbe3_4_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337b083fbe3_4_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337b083fbe3_4_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337b083fbe3_4_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337b083fbe3_4_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7b083fbe3_4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337b083fbe3_4_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337b083fbe3_4_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337b083fbe3_4_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337b083fbe3_4_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337b083fbe3_4_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7b083fbe3_4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337b083fbe3_4_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337b083fbe3_4_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337b083fbe3_4_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337b083fbe3_4_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337b083fbe3_4_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337b083fbe3_4_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337b083fbe3_4_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7b083fbe3_4_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337b083fbe3_4_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337b083fbe3_4_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337b083fbe3_4_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7b083fbe3_4_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337b083fbe3_4_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337b083fbe3_4_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337b083fbe3_4_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337b083fbe3_4_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337b083fbe3_4_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7b083fbe3_4_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337b083fbe3_4_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337b083fbe3_4_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337b083fbe3_4_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337b083fbe3_4_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337b083fbe3_4_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7b083fbe3_4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337b083fbe3_4_6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337b083fbe3_4_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337b083fbe3_4_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337b083fbe3_4_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7b083fbe3_4_6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337b083fbe3_4_6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337b083fbe3_4_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337b083fbe3_4_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337b083fbe3_4_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7b083fbe3_4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337b083fbe3_4_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337b083fbe3_4_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37b083fbe3_4_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37b083fbe3_4_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wr3heqkjWFqML8mGV0dgQNddZTAxk9mG/view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6F6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>
            <a:off x="424312" y="500926"/>
            <a:ext cx="9843375" cy="6558149"/>
          </a:xfrm>
          <a:custGeom>
            <a:rect b="b" l="l" r="r" t="t"/>
            <a:pathLst>
              <a:path extrusionOk="0" h="6558149" w="9843375">
                <a:moveTo>
                  <a:pt x="0" y="0"/>
                </a:moveTo>
                <a:lnTo>
                  <a:pt x="9843376" y="0"/>
                </a:lnTo>
                <a:lnTo>
                  <a:pt x="9843376" y="6558148"/>
                </a:lnTo>
                <a:lnTo>
                  <a:pt x="0" y="6558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1"/>
          <p:cNvSpPr txBox="1"/>
          <p:nvPr/>
        </p:nvSpPr>
        <p:spPr>
          <a:xfrm>
            <a:off x="1163525" y="1538000"/>
            <a:ext cx="8364900" cy="46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4068">
              <a:solidFill>
                <a:srgbClr val="B6404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68" u="none" cap="none" strike="noStrike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VALENTINE'S DAY GIFT RECOMMENDATION USING MACHINE LEARNING</a:t>
            </a:r>
            <a:endParaRPr b="1"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8">
              <a:solidFill>
                <a:srgbClr val="EC1E79"/>
              </a:solidFill>
            </a:endParaRPr>
          </a:p>
          <a:p>
            <a:pPr indent="0" lvl="0" marL="0" marR="0" rtl="0" algn="ctr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928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TEAM 9</a:t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52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28" u="none" cap="none" strike="noStrike">
              <a:solidFill>
                <a:srgbClr val="EC1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6F6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"/>
          <p:cNvSpPr/>
          <p:nvPr/>
        </p:nvSpPr>
        <p:spPr>
          <a:xfrm>
            <a:off x="424312" y="500926"/>
            <a:ext cx="9843375" cy="6558149"/>
          </a:xfrm>
          <a:custGeom>
            <a:rect b="b" l="l" r="r" t="t"/>
            <a:pathLst>
              <a:path extrusionOk="0" h="6558149" w="9843375">
                <a:moveTo>
                  <a:pt x="0" y="0"/>
                </a:moveTo>
                <a:lnTo>
                  <a:pt x="9843376" y="0"/>
                </a:lnTo>
                <a:lnTo>
                  <a:pt x="9843376" y="6558148"/>
                </a:lnTo>
                <a:lnTo>
                  <a:pt x="0" y="6558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9"/>
          <p:cNvSpPr txBox="1"/>
          <p:nvPr/>
        </p:nvSpPr>
        <p:spPr>
          <a:xfrm>
            <a:off x="983575" y="1163796"/>
            <a:ext cx="853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FUTURE DIRECTIONS &amp; RESEARCH OPPORTUNITIES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5" name="Google Shape;235;p9"/>
          <p:cNvSpPr txBox="1"/>
          <p:nvPr/>
        </p:nvSpPr>
        <p:spPr>
          <a:xfrm>
            <a:off x="1179088" y="1700875"/>
            <a:ext cx="83352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0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Dataset Refinement: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69608" lvl="1" marL="345439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Collect real-world data to improve prediction accuracy.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50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0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Advanced Modeling: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69608" lvl="1" marL="345439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Explore deep learning methods (e.g., neural networks) for enhanced performance.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50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0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Feature Engineering: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69608" lvl="1" marL="345439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Incorporate additional features that might affect gift preferences.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50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0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User Interface Development: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69608" lvl="1" marL="345439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Build a user-friendly application for real-time gift recommendations.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50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0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Collaboration: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69608" lvl="1" marL="345439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Partner with gift retailers or survey platforms for richer datasets and insights.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6F6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7b083fbe3_4_75"/>
          <p:cNvSpPr/>
          <p:nvPr/>
        </p:nvSpPr>
        <p:spPr>
          <a:xfrm>
            <a:off x="424312" y="500926"/>
            <a:ext cx="9843375" cy="6558149"/>
          </a:xfrm>
          <a:custGeom>
            <a:rect b="b" l="l" r="r" t="t"/>
            <a:pathLst>
              <a:path extrusionOk="0" h="6558149" w="9843375">
                <a:moveTo>
                  <a:pt x="0" y="0"/>
                </a:moveTo>
                <a:lnTo>
                  <a:pt x="9843376" y="0"/>
                </a:lnTo>
                <a:lnTo>
                  <a:pt x="9843376" y="6558148"/>
                </a:lnTo>
                <a:lnTo>
                  <a:pt x="0" y="6558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g337b083fbe3_4_75"/>
          <p:cNvSpPr txBox="1"/>
          <p:nvPr/>
        </p:nvSpPr>
        <p:spPr>
          <a:xfrm>
            <a:off x="1178361" y="2005170"/>
            <a:ext cx="83352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99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VALENTINE'S DAY GIFT RECOMMENDATION USING MACHINE LEARNING Repo: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99" u="none" cap="none" strike="noStrike">
              <a:solidFill>
                <a:srgbClr val="792A2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9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https://github.com/roddarakesh/proj_2/tree/main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99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99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99" u="none" cap="none" strike="noStrike">
              <a:solidFill>
                <a:srgbClr val="EC1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99" u="none" cap="none" strike="noStrike">
                <a:solidFill>
                  <a:srgbClr val="EC1E7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42" name="Google Shape;242;g337b083fbe3_4_75"/>
          <p:cNvSpPr txBox="1"/>
          <p:nvPr/>
        </p:nvSpPr>
        <p:spPr>
          <a:xfrm>
            <a:off x="983575" y="1163796"/>
            <a:ext cx="853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APPENDIX: SUPPLEMENTARY INFORMATION</a:t>
            </a:r>
            <a:endParaRPr b="1" sz="13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43" name="Google Shape;243;g337b083fbe3_4_75"/>
          <p:cNvGrpSpPr/>
          <p:nvPr/>
        </p:nvGrpSpPr>
        <p:grpSpPr>
          <a:xfrm>
            <a:off x="2109644" y="3348000"/>
            <a:ext cx="6277927" cy="3024000"/>
            <a:chOff x="0" y="0"/>
            <a:chExt cx="8370569" cy="4032000"/>
          </a:xfrm>
        </p:grpSpPr>
        <p:sp>
          <p:nvSpPr>
            <p:cNvPr id="244" name="Google Shape;244;g337b083fbe3_4_75"/>
            <p:cNvSpPr/>
            <p:nvPr/>
          </p:nvSpPr>
          <p:spPr>
            <a:xfrm>
              <a:off x="1964684" y="0"/>
              <a:ext cx="4441202" cy="4032000"/>
            </a:xfrm>
            <a:custGeom>
              <a:rect b="b" l="l" r="r" t="t"/>
              <a:pathLst>
                <a:path extrusionOk="0" h="4032000" w="4441202">
                  <a:moveTo>
                    <a:pt x="0" y="0"/>
                  </a:moveTo>
                  <a:lnTo>
                    <a:pt x="4441201" y="0"/>
                  </a:lnTo>
                  <a:lnTo>
                    <a:pt x="4441201" y="4032000"/>
                  </a:lnTo>
                  <a:lnTo>
                    <a:pt x="0" y="4032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5" name="Google Shape;245;g337b083fbe3_4_75"/>
            <p:cNvSpPr/>
            <p:nvPr/>
          </p:nvSpPr>
          <p:spPr>
            <a:xfrm>
              <a:off x="6405885" y="2016000"/>
              <a:ext cx="1964684" cy="2016000"/>
            </a:xfrm>
            <a:custGeom>
              <a:rect b="b" l="l" r="r" t="t"/>
              <a:pathLst>
                <a:path extrusionOk="0" h="2016000" w="1964684">
                  <a:moveTo>
                    <a:pt x="0" y="0"/>
                  </a:moveTo>
                  <a:lnTo>
                    <a:pt x="1964684" y="0"/>
                  </a:lnTo>
                  <a:lnTo>
                    <a:pt x="1964684" y="2016000"/>
                  </a:lnTo>
                  <a:lnTo>
                    <a:pt x="0" y="20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6" name="Google Shape;246;g337b083fbe3_4_75"/>
            <p:cNvSpPr/>
            <p:nvPr/>
          </p:nvSpPr>
          <p:spPr>
            <a:xfrm>
              <a:off x="0" y="2016000"/>
              <a:ext cx="1964684" cy="2016000"/>
            </a:xfrm>
            <a:custGeom>
              <a:rect b="b" l="l" r="r" t="t"/>
              <a:pathLst>
                <a:path extrusionOk="0" h="2016000" w="1964684">
                  <a:moveTo>
                    <a:pt x="0" y="0"/>
                  </a:moveTo>
                  <a:lnTo>
                    <a:pt x="1964684" y="0"/>
                  </a:lnTo>
                  <a:lnTo>
                    <a:pt x="1964684" y="2016000"/>
                  </a:lnTo>
                  <a:lnTo>
                    <a:pt x="0" y="2016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6F6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/>
          <p:nvPr/>
        </p:nvSpPr>
        <p:spPr>
          <a:xfrm>
            <a:off x="424312" y="500926"/>
            <a:ext cx="9843375" cy="6558149"/>
          </a:xfrm>
          <a:custGeom>
            <a:rect b="b" l="l" r="r" t="t"/>
            <a:pathLst>
              <a:path extrusionOk="0" h="6558149" w="9843375">
                <a:moveTo>
                  <a:pt x="0" y="0"/>
                </a:moveTo>
                <a:lnTo>
                  <a:pt x="9843376" y="0"/>
                </a:lnTo>
                <a:lnTo>
                  <a:pt x="9843376" y="6558148"/>
                </a:lnTo>
                <a:lnTo>
                  <a:pt x="0" y="6558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"/>
          <p:cNvSpPr txBox="1"/>
          <p:nvPr/>
        </p:nvSpPr>
        <p:spPr>
          <a:xfrm>
            <a:off x="1671478" y="1163796"/>
            <a:ext cx="734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500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CONTRIBUTORS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1550447" y="3653953"/>
            <a:ext cx="1844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Gab</a:t>
            </a:r>
            <a:r>
              <a:rPr b="1" lang="en-US" sz="1659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riel</a:t>
            </a:r>
            <a:r>
              <a:rPr b="1"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Galley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4311727" y="3653950"/>
            <a:ext cx="23106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Leonard Forrester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9" name="Google Shape;169;p2"/>
          <p:cNvSpPr txBox="1"/>
          <p:nvPr/>
        </p:nvSpPr>
        <p:spPr>
          <a:xfrm>
            <a:off x="7297202" y="3653953"/>
            <a:ext cx="1844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Leslie Bland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1550447" y="6030078"/>
            <a:ext cx="1844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Rakesh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4544855" y="6030078"/>
            <a:ext cx="18444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Sophak So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7611072" y="6045650"/>
            <a:ext cx="14037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Yujing Li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3" name="Google Shape;17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025" y="1888426"/>
            <a:ext cx="1657249" cy="16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0750" y="1888406"/>
            <a:ext cx="1657249" cy="165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8400" y="1888425"/>
            <a:ext cx="1657249" cy="16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1526" y="4205625"/>
            <a:ext cx="1715700" cy="171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44025" y="4264051"/>
            <a:ext cx="1657249" cy="165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8400" y="4264069"/>
            <a:ext cx="1657249" cy="1657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6F6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/>
          <p:nvPr/>
        </p:nvSpPr>
        <p:spPr>
          <a:xfrm>
            <a:off x="424312" y="500926"/>
            <a:ext cx="9843375" cy="6558149"/>
          </a:xfrm>
          <a:custGeom>
            <a:rect b="b" l="l" r="r" t="t"/>
            <a:pathLst>
              <a:path extrusionOk="0" h="6558149" w="9843375">
                <a:moveTo>
                  <a:pt x="0" y="0"/>
                </a:moveTo>
                <a:lnTo>
                  <a:pt x="9843376" y="0"/>
                </a:lnTo>
                <a:lnTo>
                  <a:pt x="9843376" y="6558148"/>
                </a:lnTo>
                <a:lnTo>
                  <a:pt x="0" y="6558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4"/>
          <p:cNvSpPr txBox="1"/>
          <p:nvPr/>
        </p:nvSpPr>
        <p:spPr>
          <a:xfrm>
            <a:off x="1347759" y="1190772"/>
            <a:ext cx="799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EXECUTIVE SUMMARY &amp; PROJECT GOALS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4"/>
          <p:cNvSpPr txBox="1"/>
          <p:nvPr/>
        </p:nvSpPr>
        <p:spPr>
          <a:xfrm>
            <a:off x="1178350" y="1627325"/>
            <a:ext cx="8335200" cy="52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64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Objective:</a:t>
            </a:r>
            <a:r>
              <a:rPr b="1" i="0" lang="en-US" sz="1664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179679" lvl="1" marL="359359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64"/>
              <a:buFont typeface="Comfortaa"/>
              <a:buChar char="•"/>
            </a:pPr>
            <a:r>
              <a:rPr i="0" lang="en-US" sz="1664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Develop a machine learning model that helps users select the best Valentine's Day gift based on recipient characteristics.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64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64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Approach: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179679" lvl="1" marL="359359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64"/>
              <a:buFont typeface="Comfortaa"/>
              <a:buChar char="•"/>
            </a:pPr>
            <a:r>
              <a:rPr i="0" lang="en-US" sz="1664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Created a synthetic dataset (using ChatGPT) to simulate gift preferences when no public dataset was available.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179679" lvl="1" marL="359359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64"/>
              <a:buFont typeface="Comfortaa"/>
              <a:buChar char="•"/>
            </a:pPr>
            <a:r>
              <a:rPr i="0" lang="en-US" sz="1664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Experimented with classification models (e.g., Decision Trees and Random Forests) using Scikit-learn.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64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64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Long-Term Vision: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179679" lvl="1" marL="359359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64"/>
              <a:buFont typeface="Comfortaa"/>
              <a:buChar char="•"/>
            </a:pPr>
            <a:r>
              <a:rPr i="0" lang="en-US" sz="1664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Enhance the gift-giving experience through data-driven insights.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179679" lvl="1" marL="359359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64"/>
              <a:buFont typeface="Comfortaa"/>
              <a:buChar char="•"/>
            </a:pPr>
            <a:r>
              <a:rPr i="0" lang="en-US" sz="1664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Lay the groundwork for future improvements (dataset refinement, advanced modeling, user-friendly interface).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736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64" u="none" cap="none" strike="noStrike">
              <a:solidFill>
                <a:srgbClr val="EC1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6F6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/>
          <p:nvPr/>
        </p:nvSpPr>
        <p:spPr>
          <a:xfrm>
            <a:off x="424312" y="500926"/>
            <a:ext cx="9843375" cy="6558149"/>
          </a:xfrm>
          <a:custGeom>
            <a:rect b="b" l="l" r="r" t="t"/>
            <a:pathLst>
              <a:path extrusionOk="0" h="6558149" w="9843375">
                <a:moveTo>
                  <a:pt x="0" y="0"/>
                </a:moveTo>
                <a:lnTo>
                  <a:pt x="9843376" y="0"/>
                </a:lnTo>
                <a:lnTo>
                  <a:pt x="9843376" y="6558148"/>
                </a:lnTo>
                <a:lnTo>
                  <a:pt x="0" y="6558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5"/>
          <p:cNvSpPr txBox="1"/>
          <p:nvPr/>
        </p:nvSpPr>
        <p:spPr>
          <a:xfrm>
            <a:off x="983575" y="1163796"/>
            <a:ext cx="853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 DATA COLLECTION</a:t>
            </a:r>
            <a:r>
              <a:rPr b="1" lang="en-US" sz="2500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 &amp; </a:t>
            </a:r>
            <a:r>
              <a:rPr b="1" i="0" lang="en-US" sz="2500" u="none" cap="none" strike="noStrike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CLEANUP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5"/>
          <p:cNvSpPr txBox="1"/>
          <p:nvPr/>
        </p:nvSpPr>
        <p:spPr>
          <a:xfrm>
            <a:off x="1124875" y="1548700"/>
            <a:ext cx="8388900" cy="49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9">
              <a:solidFill>
                <a:srgbClr val="792A2B"/>
              </a:solidFill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9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Data Collection: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179197" lvl="1" marL="358392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59"/>
              <a:buFont typeface="Comfortaa"/>
              <a:buChar char="•"/>
            </a:pPr>
            <a:r>
              <a:rPr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Generated a synthetic dataset containing 2000 records with features like recipient type, relationship length, budget, personal preferences, etc.</a:t>
            </a:r>
            <a:endParaRPr i="0" sz="1659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79196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59"/>
              <a:buFont typeface="Comfortaa"/>
              <a:buChar char="•"/>
            </a:pPr>
            <a:r>
              <a:rPr lang="en-US" sz="1659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Prompt engineering helped iterate on </a:t>
            </a:r>
            <a:r>
              <a:rPr lang="en-US" sz="1659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improvements</a:t>
            </a:r>
            <a:r>
              <a:rPr lang="en-US" sz="1659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to dataset until successfully correlated data emerged.</a:t>
            </a:r>
            <a:endParaRPr sz="1659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73850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9"/>
              <a:buFont typeface="Arial"/>
              <a:buNone/>
            </a:pPr>
            <a:r>
              <a:t/>
            </a:r>
            <a:endParaRPr i="0" sz="1659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9">
              <a:solidFill>
                <a:srgbClr val="792A2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9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Data Cleanup &amp; Preprocessing: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179196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59"/>
              <a:buFont typeface="Comfortaa"/>
              <a:buChar char="•"/>
            </a:pPr>
            <a:r>
              <a:rPr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Cleaned and formatted the dataset.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179196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59"/>
              <a:buFont typeface="Comfortaa"/>
              <a:buChar char="•"/>
            </a:pPr>
            <a:r>
              <a:rPr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Handled missing values, removed redundant or low-impact categories, and encoded categorical variables for model compatibility.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73850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9"/>
              <a:buFont typeface="Arial"/>
              <a:buNone/>
            </a:pPr>
            <a:r>
              <a:t/>
            </a:r>
            <a:endParaRPr b="0" i="0" sz="1659" u="none" cap="none" strike="noStrike">
              <a:solidFill>
                <a:srgbClr val="EC1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6F6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7891899ff_0_16"/>
          <p:cNvSpPr/>
          <p:nvPr/>
        </p:nvSpPr>
        <p:spPr>
          <a:xfrm>
            <a:off x="424312" y="500926"/>
            <a:ext cx="9843375" cy="6558149"/>
          </a:xfrm>
          <a:custGeom>
            <a:rect b="b" l="l" r="r" t="t"/>
            <a:pathLst>
              <a:path extrusionOk="0" h="6558149" w="9843375">
                <a:moveTo>
                  <a:pt x="0" y="0"/>
                </a:moveTo>
                <a:lnTo>
                  <a:pt x="9843376" y="0"/>
                </a:lnTo>
                <a:lnTo>
                  <a:pt x="9843376" y="6558148"/>
                </a:lnTo>
                <a:lnTo>
                  <a:pt x="0" y="6558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g337891899ff_0_16"/>
          <p:cNvSpPr txBox="1"/>
          <p:nvPr/>
        </p:nvSpPr>
        <p:spPr>
          <a:xfrm>
            <a:off x="2900350" y="1220975"/>
            <a:ext cx="489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Data Pre-Processing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9" name="Google Shape;199;g337891899ff_0_16"/>
          <p:cNvSpPr txBox="1"/>
          <p:nvPr/>
        </p:nvSpPr>
        <p:spPr>
          <a:xfrm>
            <a:off x="1179111" y="1605873"/>
            <a:ext cx="8335200" cy="50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Dropping Unnecessary Columns</a:t>
            </a:r>
            <a:endParaRPr b="1" sz="1550">
              <a:solidFill>
                <a:srgbClr val="792A2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2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identify and  remove irrelevant columns </a:t>
            </a:r>
            <a:endParaRPr sz="1550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2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df.drop()</a:t>
            </a:r>
            <a:endParaRPr sz="1550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550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Feature Scaling</a:t>
            </a:r>
            <a:endParaRPr b="1" sz="1550">
              <a:solidFill>
                <a:srgbClr val="792A2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2" rtl="0" algn="ctr">
              <a:lnSpc>
                <a:spcPct val="140024"/>
              </a:lnSpc>
              <a:spcBef>
                <a:spcPts val="120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Normalize or standardize features to improve model performance</a:t>
            </a:r>
            <a:endParaRPr sz="1550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2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StandardScaler</a:t>
            </a:r>
            <a:endParaRPr sz="1550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550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Encoding </a:t>
            </a:r>
            <a:r>
              <a:rPr b="1" lang="en-US" sz="1550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Categorical</a:t>
            </a:r>
            <a:r>
              <a:rPr b="1" lang="en-US" sz="1550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 Data</a:t>
            </a:r>
            <a:endParaRPr b="1" sz="1550">
              <a:solidFill>
                <a:srgbClr val="792A2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2" rtl="0" algn="ctr">
              <a:lnSpc>
                <a:spcPct val="140024"/>
              </a:lnSpc>
              <a:spcBef>
                <a:spcPts val="120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Convert categorical variables into numerical form</a:t>
            </a:r>
            <a:endParaRPr sz="1550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2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Hot Encoding &amp; Label Encoding</a:t>
            </a:r>
            <a:endParaRPr sz="1550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Splitting Dataset</a:t>
            </a:r>
            <a:endParaRPr b="1" sz="1550">
              <a:solidFill>
                <a:srgbClr val="792A2B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7025" lvl="1" marL="91440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Separate feature(X) and target variable (y)</a:t>
            </a:r>
            <a:endParaRPr sz="1550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7025" lvl="1" marL="91440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train_test_split()</a:t>
            </a:r>
            <a:endParaRPr sz="1550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6F6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205150" y="68375"/>
            <a:ext cx="10064851" cy="7492685"/>
          </a:xfrm>
          <a:custGeom>
            <a:rect b="b" l="l" r="r" t="t"/>
            <a:pathLst>
              <a:path extrusionOk="0" h="6558149" w="9843375">
                <a:moveTo>
                  <a:pt x="0" y="0"/>
                </a:moveTo>
                <a:lnTo>
                  <a:pt x="9843376" y="0"/>
                </a:lnTo>
                <a:lnTo>
                  <a:pt x="9843376" y="6558148"/>
                </a:lnTo>
                <a:lnTo>
                  <a:pt x="0" y="6558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6"/>
          <p:cNvSpPr txBox="1"/>
          <p:nvPr/>
        </p:nvSpPr>
        <p:spPr>
          <a:xfrm>
            <a:off x="983575" y="1163796"/>
            <a:ext cx="853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MODEL TRAINING, TESTING &amp; EVALUATION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6" name="Google Shape;206;p6"/>
          <p:cNvSpPr txBox="1"/>
          <p:nvPr/>
        </p:nvSpPr>
        <p:spPr>
          <a:xfrm>
            <a:off x="1178361" y="1698498"/>
            <a:ext cx="8335200" cy="52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0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Model Development: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2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Implemented </a:t>
            </a: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classification algorithms</a:t>
            </a: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Decision Trees</a:t>
            </a: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Random Forests, Support Vector, &amp; AdaBoost 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Experimented with tuning and feature selection based on insights from the exploratory analysis.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50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0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Evaluation Process: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Split data into training and testing sets to assess model performance.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2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Evaluated models using metrics like accuracy</a:t>
            </a: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&amp; adjusted R-squared</a:t>
            </a: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550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2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The Decision Tree model was selected as the best fit based on the eval.</a:t>
            </a:r>
            <a:endParaRPr sz="1550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Noted improvements: initial accuracy around .17%, later iterations achieving </a:t>
            </a:r>
            <a:r>
              <a:rPr lang="en-US" sz="1550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over .95% following data refinement.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50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0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Insights: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Certain features (e.g., Relationship Status and Personal Interest) were more influential than others.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6F6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/>
          <p:nvPr/>
        </p:nvSpPr>
        <p:spPr>
          <a:xfrm>
            <a:off x="424312" y="500926"/>
            <a:ext cx="9843375" cy="6558149"/>
          </a:xfrm>
          <a:custGeom>
            <a:rect b="b" l="l" r="r" t="t"/>
            <a:pathLst>
              <a:path extrusionOk="0" h="6558149" w="9843375">
                <a:moveTo>
                  <a:pt x="0" y="0"/>
                </a:moveTo>
                <a:lnTo>
                  <a:pt x="9843376" y="0"/>
                </a:lnTo>
                <a:lnTo>
                  <a:pt x="9843376" y="6558148"/>
                </a:lnTo>
                <a:lnTo>
                  <a:pt x="0" y="6558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7"/>
          <p:cNvSpPr txBox="1"/>
          <p:nvPr/>
        </p:nvSpPr>
        <p:spPr>
          <a:xfrm>
            <a:off x="983575" y="1163796"/>
            <a:ext cx="853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PROJECT APPROACH &amp; METHODOLOGY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Google Shape;213;p7"/>
          <p:cNvSpPr txBox="1"/>
          <p:nvPr/>
        </p:nvSpPr>
        <p:spPr>
          <a:xfrm>
            <a:off x="1178361" y="1898463"/>
            <a:ext cx="83352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0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Iterative Process: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Begin with dataset generation and cleaning, followed by exploratory analysis.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Cycle through model development and testing, using correlation insights to refine features.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50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0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Technical Stack: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Arial"/>
              <a:buChar char="•"/>
            </a:pPr>
            <a:r>
              <a:rPr b="1"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Programming Language:</a:t>
            </a: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Python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Arial"/>
              <a:buChar char="•"/>
            </a:pPr>
            <a:r>
              <a:rPr b="1"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Libraries:</a:t>
            </a: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Pandas, NumPy, Scikit-learn, Matplotlib, Seaborn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Arial"/>
              <a:buChar char="•"/>
            </a:pPr>
            <a:r>
              <a:rPr b="1"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Environment:</a:t>
            </a: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 Google Colab 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50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50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Key Decisions: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Use of synthetic data due to lack of public datasets.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  <a:p>
            <a:pPr indent="-172275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550"/>
              <a:buFont typeface="Comfortaa"/>
              <a:buChar char="•"/>
            </a:pPr>
            <a:r>
              <a:rPr i="0" lang="en-US" sz="1550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Focus on classification techniques to address the personalization challenge.</a:t>
            </a:r>
            <a:endParaRPr sz="155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6F6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"/>
          <p:cNvSpPr/>
          <p:nvPr/>
        </p:nvSpPr>
        <p:spPr>
          <a:xfrm>
            <a:off x="424312" y="500926"/>
            <a:ext cx="9843375" cy="6558149"/>
          </a:xfrm>
          <a:custGeom>
            <a:rect b="b" l="l" r="r" t="t"/>
            <a:pathLst>
              <a:path extrusionOk="0" h="6558149" w="9843375">
                <a:moveTo>
                  <a:pt x="0" y="0"/>
                </a:moveTo>
                <a:lnTo>
                  <a:pt x="9843376" y="0"/>
                </a:lnTo>
                <a:lnTo>
                  <a:pt x="9843376" y="6558148"/>
                </a:lnTo>
                <a:lnTo>
                  <a:pt x="0" y="6558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8"/>
          <p:cNvSpPr txBox="1"/>
          <p:nvPr/>
        </p:nvSpPr>
        <p:spPr>
          <a:xfrm>
            <a:off x="983575" y="1163796"/>
            <a:ext cx="853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RESULTS &amp; CONCLUSIONS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1178399" y="1835994"/>
            <a:ext cx="8335200" cy="4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9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Findings: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179196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59"/>
              <a:buFont typeface="Comfortaa"/>
              <a:buChar char="•"/>
            </a:pPr>
            <a:r>
              <a:rPr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The synthetic dataset provided a good starting point, but </a:t>
            </a:r>
            <a:r>
              <a:rPr lang="en-US" sz="1659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the story it can tell is limited to the logic that built it.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179196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59"/>
              <a:buFont typeface="Comfortaa"/>
              <a:buChar char="•"/>
            </a:pPr>
            <a:r>
              <a:rPr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Classification models themse</a:t>
            </a:r>
            <a:r>
              <a:rPr lang="en-US" sz="1659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lves </a:t>
            </a:r>
            <a:r>
              <a:rPr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demonstrated success, with improvements observed through iterative refinements.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59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9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Conclusion: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179196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59"/>
              <a:buFont typeface="Comfortaa"/>
              <a:buChar char="•"/>
            </a:pPr>
            <a:r>
              <a:rPr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Machine learning can feasibly personalize gift recommendations.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179196" lvl="1" marL="358393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Clr>
                <a:srgbClr val="EC1E79"/>
              </a:buClr>
              <a:buSzPts val="1659"/>
              <a:buFont typeface="Comfortaa"/>
              <a:buChar char="•"/>
            </a:pPr>
            <a:r>
              <a:rPr i="0" lang="en-US" sz="1659" u="none" cap="none" strike="noStrike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The project provides a solid foundation for future enhancements in data quality, model sophistication, and application usability</a:t>
            </a:r>
            <a:r>
              <a:rPr lang="en-US" sz="1659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59" u="none" cap="none" strike="noStrike">
              <a:solidFill>
                <a:srgbClr val="EC1E7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59" u="none" cap="none" strike="noStrike">
              <a:solidFill>
                <a:srgbClr val="EC1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59" u="none" cap="none" strike="noStrike">
              <a:solidFill>
                <a:srgbClr val="EC1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6F6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7d130b8e3_0_0"/>
          <p:cNvSpPr/>
          <p:nvPr/>
        </p:nvSpPr>
        <p:spPr>
          <a:xfrm>
            <a:off x="424312" y="500926"/>
            <a:ext cx="9843375" cy="6558149"/>
          </a:xfrm>
          <a:custGeom>
            <a:rect b="b" l="l" r="r" t="t"/>
            <a:pathLst>
              <a:path extrusionOk="0" h="6558149" w="9843375">
                <a:moveTo>
                  <a:pt x="0" y="0"/>
                </a:moveTo>
                <a:lnTo>
                  <a:pt x="9843376" y="0"/>
                </a:lnTo>
                <a:lnTo>
                  <a:pt x="9843376" y="6558148"/>
                </a:lnTo>
                <a:lnTo>
                  <a:pt x="0" y="6558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g337d130b8e3_0_0"/>
          <p:cNvSpPr txBox="1"/>
          <p:nvPr/>
        </p:nvSpPr>
        <p:spPr>
          <a:xfrm>
            <a:off x="983575" y="1163796"/>
            <a:ext cx="853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B64040"/>
                </a:solidFill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7" name="Google Shape;227;g337d130b8e3_0_0"/>
          <p:cNvSpPr txBox="1"/>
          <p:nvPr/>
        </p:nvSpPr>
        <p:spPr>
          <a:xfrm>
            <a:off x="1179100" y="5772123"/>
            <a:ext cx="83352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9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Demo Link</a:t>
            </a:r>
            <a:r>
              <a:rPr b="1" i="0" lang="en-US" sz="1659" u="none" cap="none" strike="noStrike">
                <a:solidFill>
                  <a:srgbClr val="792A2B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9">
                <a:solidFill>
                  <a:srgbClr val="EC1E79"/>
                </a:solidFill>
                <a:latin typeface="Comfortaa"/>
                <a:ea typeface="Comfortaa"/>
                <a:cs typeface="Comfortaa"/>
                <a:sym typeface="Comfortaa"/>
              </a:rPr>
              <a:t>https://vimeo.com/1058422509/26c8057dd0</a:t>
            </a:r>
            <a:endParaRPr b="0" i="0" sz="1659" u="none" cap="none" strike="noStrike">
              <a:solidFill>
                <a:srgbClr val="EC1E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59" u="none" cap="none" strike="noStrike">
              <a:solidFill>
                <a:srgbClr val="EC1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337d130b8e3_0_0" title="demo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650" y="1664675"/>
            <a:ext cx="5104100" cy="38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